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5" r:id="rId4"/>
    <p:sldId id="257" r:id="rId5"/>
    <p:sldId id="276" r:id="rId6"/>
    <p:sldId id="264" r:id="rId7"/>
    <p:sldId id="258" r:id="rId8"/>
    <p:sldId id="267" r:id="rId9"/>
    <p:sldId id="268" r:id="rId10"/>
    <p:sldId id="272" r:id="rId11"/>
    <p:sldId id="271" r:id="rId12"/>
    <p:sldId id="270" r:id="rId13"/>
    <p:sldId id="269" r:id="rId14"/>
    <p:sldId id="274" r:id="rId15"/>
    <p:sldId id="259" r:id="rId16"/>
    <p:sldId id="277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33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276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Pos val="ctr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Занимаются спортом</c:v>
                </c:pt>
                <c:pt idx="1">
                  <c:v>Не занимаются спортом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10</c:v>
                </c:pt>
              </c:numCache>
            </c:numRef>
          </c:val>
        </c:ser>
        <c:dLbls>
          <c:showVal val="1"/>
        </c:dLbls>
      </c:pie3DChart>
    </c:plotArea>
    <c:legend>
      <c:legendPos val="t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Занимаются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часто болеют</c:v>
                </c:pt>
                <c:pt idx="1">
                  <c:v> учатся на 4 и 5</c:v>
                </c:pt>
                <c:pt idx="2">
                  <c:v>учатся на 3 и 4</c:v>
                </c:pt>
                <c:pt idx="3">
                  <c:v>хрон.заб.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9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занимаются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часто болеют</c:v>
                </c:pt>
                <c:pt idx="1">
                  <c:v> учатся на 4 и 5</c:v>
                </c:pt>
                <c:pt idx="2">
                  <c:v>учатся на 3 и 4</c:v>
                </c:pt>
                <c:pt idx="3">
                  <c:v>хрон.заб.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</c:v>
                </c:pt>
                <c:pt idx="1">
                  <c:v>3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</c:ser>
        <c:dLbls>
          <c:showVal val="1"/>
        </c:dLbls>
        <c:shape val="cylinder"/>
        <c:axId val="70933888"/>
        <c:axId val="70947968"/>
        <c:axId val="0"/>
      </c:bar3DChart>
      <c:catAx>
        <c:axId val="70933888"/>
        <c:scaling>
          <c:orientation val="minMax"/>
        </c:scaling>
        <c:axPos val="b"/>
        <c:tickLblPos val="nextTo"/>
        <c:crossAx val="70947968"/>
        <c:crosses val="autoZero"/>
        <c:auto val="1"/>
        <c:lblAlgn val="ctr"/>
        <c:lblOffset val="100"/>
      </c:catAx>
      <c:valAx>
        <c:axId val="709479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Количество</a:t>
                </a:r>
                <a:r>
                  <a:rPr lang="ru-RU" baseline="0" dirty="0" smtClean="0"/>
                  <a:t> учащихся</a:t>
                </a:r>
                <a:endParaRPr lang="ru-RU" dirty="0"/>
              </a:p>
            </c:rich>
          </c:tx>
        </c:title>
        <c:numFmt formatCode="General" sourceLinked="1"/>
        <c:tickLblPos val="nextTo"/>
        <c:crossAx val="7093388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4B35-325E-41C1-A2C8-465E3B4DB6C7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591B-1214-412F-932B-B9ADFB01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4B35-325E-41C1-A2C8-465E3B4DB6C7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591B-1214-412F-932B-B9ADFB01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4B35-325E-41C1-A2C8-465E3B4DB6C7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591B-1214-412F-932B-B9ADFB01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4B35-325E-41C1-A2C8-465E3B4DB6C7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591B-1214-412F-932B-B9ADFB01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4B35-325E-41C1-A2C8-465E3B4DB6C7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591B-1214-412F-932B-B9ADFB01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4B35-325E-41C1-A2C8-465E3B4DB6C7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591B-1214-412F-932B-B9ADFB01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l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4B35-325E-41C1-A2C8-465E3B4DB6C7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591B-1214-412F-932B-B9ADFB01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4B35-325E-41C1-A2C8-465E3B4DB6C7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591B-1214-412F-932B-B9ADFB01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4B35-325E-41C1-A2C8-465E3B4DB6C7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591B-1214-412F-932B-B9ADFB01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4B35-325E-41C1-A2C8-465E3B4DB6C7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591B-1214-412F-932B-B9ADFB01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4B35-325E-41C1-A2C8-465E3B4DB6C7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591B-1214-412F-932B-B9ADFB01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4B35-325E-41C1-A2C8-465E3B4DB6C7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591B-1214-412F-932B-B9ADFB01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4B35-325E-41C1-A2C8-465E3B4DB6C7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DE591B-1214-412F-932B-B9ADFB012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over dir="l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4B35-325E-41C1-A2C8-465E3B4DB6C7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591B-1214-412F-932B-B9ADFB01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4B35-325E-41C1-A2C8-465E3B4DB6C7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591B-1214-412F-932B-B9ADFB01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4B35-325E-41C1-A2C8-465E3B4DB6C7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591B-1214-412F-932B-B9ADFB01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4B35-325E-41C1-A2C8-465E3B4DB6C7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591B-1214-412F-932B-B9ADFB01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4B35-325E-41C1-A2C8-465E3B4DB6C7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591B-1214-412F-932B-B9ADFB01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4B35-325E-41C1-A2C8-465E3B4DB6C7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591B-1214-412F-932B-B9ADFB01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4B35-325E-41C1-A2C8-465E3B4DB6C7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591B-1214-412F-932B-B9ADFB01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4B35-325E-41C1-A2C8-465E3B4DB6C7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591B-1214-412F-932B-B9ADFB01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4B35-325E-41C1-A2C8-465E3B4DB6C7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591B-1214-412F-932B-B9ADFB01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4B35-325E-41C1-A2C8-465E3B4DB6C7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591B-1214-412F-932B-B9ADFB012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over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E34B35-325E-41C1-A2C8-465E3B4DB6C7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DE591B-1214-412F-932B-B9ADFB0126F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cover dir="l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36912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Зачем нам спорт?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149080"/>
            <a:ext cx="4640560" cy="175260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Выполнили ученики 3 б класса: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Китманов Серёжа</a:t>
            </a:r>
          </a:p>
          <a:p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Смешко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Влад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Титов Влад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Мин Максим</a:t>
            </a:r>
          </a:p>
          <a:p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Юсубова</a:t>
            </a:r>
            <a:r>
              <a:rPr lang="ru-RU" sz="1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Белла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15" descr="SO0029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384550" cy="2257425"/>
          </a:xfrm>
          <a:prstGeom prst="rect">
            <a:avLst/>
          </a:prstGeom>
          <a:noFill/>
        </p:spPr>
      </p:pic>
      <p:pic>
        <p:nvPicPr>
          <p:cNvPr id="5" name="Picture 13" descr="SO0034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60032" y="3717032"/>
            <a:ext cx="4038600" cy="2430462"/>
          </a:xfrm>
          <a:prstGeom prst="rect">
            <a:avLst/>
          </a:prstGeom>
          <a:noFill/>
          <a:ln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15208" y="2060848"/>
            <a:ext cx="712879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ArchUp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Исследование</a:t>
            </a:r>
            <a:endParaRPr kumimoji="0" lang="ru-RU" sz="60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5165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b="1" dirty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rPr>
              <a:t>ХОККЕЙ</a:t>
            </a:r>
          </a:p>
        </p:txBody>
      </p:sp>
      <p:pic>
        <p:nvPicPr>
          <p:cNvPr id="48134" name="Picture 6" descr="хоке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333375"/>
            <a:ext cx="7056437" cy="5111750"/>
          </a:xfrm>
          <a:noFill/>
          <a:ln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4451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b="1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9600000" scaled="0"/>
                </a:gradFill>
              </a:rPr>
              <a:t>ФУТБОЛ</a:t>
            </a:r>
          </a:p>
        </p:txBody>
      </p:sp>
      <p:pic>
        <p:nvPicPr>
          <p:cNvPr id="46086" name="Picture 6" descr="футбол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88913"/>
            <a:ext cx="7200900" cy="5111750"/>
          </a:xfrm>
          <a:noFill/>
          <a:ln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5516563"/>
            <a:ext cx="8229600" cy="1143000"/>
          </a:xfrm>
        </p:spPr>
        <p:txBody>
          <a:bodyPr/>
          <a:lstStyle/>
          <a:p>
            <a:r>
              <a:rPr lang="ru-RU" sz="5400" b="1" dirty="0">
                <a:solidFill>
                  <a:srgbClr val="008000"/>
                </a:solidFill>
              </a:rPr>
              <a:t>ФИ</a:t>
            </a:r>
            <a:r>
              <a:rPr lang="ru-RU" sz="5400" b="1" dirty="0"/>
              <a:t>ГУ</a:t>
            </a:r>
            <a:r>
              <a:rPr lang="ru-RU" sz="5400" b="1" dirty="0">
                <a:solidFill>
                  <a:srgbClr val="008000"/>
                </a:solidFill>
              </a:rPr>
              <a:t>Р</a:t>
            </a:r>
            <a:r>
              <a:rPr lang="ru-RU" sz="5400" b="1" dirty="0">
                <a:solidFill>
                  <a:srgbClr val="33CC33"/>
                </a:solidFill>
              </a:rPr>
              <a:t>НО</a:t>
            </a:r>
            <a:r>
              <a:rPr lang="ru-RU" sz="5400" b="1" dirty="0">
                <a:solidFill>
                  <a:srgbClr val="008000"/>
                </a:solidFill>
              </a:rPr>
              <a:t>Е</a:t>
            </a:r>
            <a:r>
              <a:rPr lang="ru-RU" sz="5400" b="1" dirty="0"/>
              <a:t> </a:t>
            </a:r>
            <a:r>
              <a:rPr lang="ru-RU" sz="5400" b="1" dirty="0">
                <a:solidFill>
                  <a:srgbClr val="008000"/>
                </a:solidFill>
              </a:rPr>
              <a:t>КА</a:t>
            </a:r>
            <a:r>
              <a:rPr lang="ru-RU" sz="5400" b="1" dirty="0"/>
              <a:t>ТА</a:t>
            </a:r>
            <a:r>
              <a:rPr lang="ru-RU" sz="5400" b="1" dirty="0">
                <a:solidFill>
                  <a:srgbClr val="33CC33"/>
                </a:solidFill>
              </a:rPr>
              <a:t>НИ</a:t>
            </a:r>
            <a:r>
              <a:rPr lang="ru-RU" sz="5400" b="1" dirty="0">
                <a:solidFill>
                  <a:srgbClr val="008000"/>
                </a:solidFill>
              </a:rPr>
              <a:t>Е</a:t>
            </a:r>
          </a:p>
        </p:txBody>
      </p:sp>
      <p:pic>
        <p:nvPicPr>
          <p:cNvPr id="41990" name="Picture 6" descr="фигкатан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188913"/>
            <a:ext cx="4608512" cy="5472112"/>
          </a:xfrm>
          <a:noFill/>
          <a:ln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5445224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9600000" scaled="0"/>
                </a:gradFill>
              </a:rPr>
              <a:t>ГИМНАСТИКА</a:t>
            </a:r>
            <a:endParaRPr lang="ru-RU" sz="54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9600000" scaled="0"/>
              </a:gra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xfrm>
            <a:off x="785786" y="357166"/>
            <a:ext cx="778674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683568" y="1412776"/>
          <a:ext cx="790101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974"/>
                <a:gridCol w="1357322"/>
                <a:gridCol w="1357322"/>
                <a:gridCol w="1420194"/>
                <a:gridCol w="158020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</a:t>
                      </a:r>
                      <a:r>
                        <a:rPr lang="ru-RU" baseline="0" dirty="0" smtClean="0"/>
                        <a:t> спорта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 часто болеет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 учится в школе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Хронические заболевания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Варфоломеева Аня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гимнастика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1-2 раз/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 4 и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Сидоренко Влад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5-6 раз/год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 4 и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астма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...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...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611560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Результаты анкетирования</a:t>
            </a:r>
            <a:endParaRPr kumimoji="0" lang="ru-RU" sz="44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2" name="Picture 4" descr="E:\Школа\Картинки\C-44 Sport\jpg\C44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97152"/>
            <a:ext cx="1392500" cy="1440160"/>
          </a:xfrm>
          <a:prstGeom prst="rect">
            <a:avLst/>
          </a:prstGeom>
          <a:noFill/>
        </p:spPr>
      </p:pic>
      <p:pic>
        <p:nvPicPr>
          <p:cNvPr id="2053" name="Picture 5" descr="E:\Школа\Картинки\C-44 Sport\jpg\C44-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725144"/>
            <a:ext cx="1512168" cy="1440160"/>
          </a:xfrm>
          <a:prstGeom prst="rect">
            <a:avLst/>
          </a:prstGeom>
          <a:noFill/>
        </p:spPr>
      </p:pic>
      <p:pic>
        <p:nvPicPr>
          <p:cNvPr id="2054" name="Picture 6" descr="E:\Школа\Картинки\C-44 Sport\jpg\C44-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56992"/>
            <a:ext cx="1368152" cy="1440160"/>
          </a:xfrm>
          <a:prstGeom prst="rect">
            <a:avLst/>
          </a:prstGeom>
          <a:noFill/>
        </p:spPr>
      </p:pic>
      <p:pic>
        <p:nvPicPr>
          <p:cNvPr id="2055" name="Picture 7" descr="E:\Школа\Картинки\C-44 Sport\jpg\C44-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3284984"/>
            <a:ext cx="1512168" cy="1427038"/>
          </a:xfrm>
          <a:prstGeom prst="rect">
            <a:avLst/>
          </a:prstGeom>
          <a:noFill/>
        </p:spPr>
      </p:pic>
      <p:graphicFrame>
        <p:nvGraphicFramePr>
          <p:cNvPr id="17" name="Диаграмма 16"/>
          <p:cNvGraphicFramePr/>
          <p:nvPr/>
        </p:nvGraphicFramePr>
        <p:xfrm>
          <a:off x="2555776" y="3717032"/>
          <a:ext cx="388843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83568" y="1412776"/>
          <a:ext cx="734481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Результаты анкетирования</a:t>
            </a:r>
            <a:endParaRPr kumimoji="0" lang="ru-RU" sz="44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53012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Результаты анкетирования  показали, что те дети, которые занимаются спортом,  меньше  болеют и учатся лучше.</a:t>
            </a:r>
            <a:endParaRPr kumimoji="0" lang="ru-RU" sz="20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1475656" y="836712"/>
            <a:ext cx="6196013" cy="571500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7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Вывод: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23528" y="2420888"/>
            <a:ext cx="84597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Comic Sans MS" pitchFamily="66" charset="0"/>
                <a:cs typeface="Times New Roman" pitchFamily="18" charset="0"/>
              </a:rPr>
              <a:t>Регулярные занятия спортом не только улучшают состояния организма, укрепляют мышцы и иммунную систему, но и как правило, заметно улучшает общее настроение и самочувствие. </a:t>
            </a:r>
            <a:endParaRPr lang="en-US" sz="20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1619672" y="5733256"/>
            <a:ext cx="3786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Наша гипотеза подтвердилась!!!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1628800"/>
            <a:ext cx="6000792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Спортом заниматься надо!!!</a:t>
            </a:r>
          </a:p>
        </p:txBody>
      </p:sp>
      <p:pic>
        <p:nvPicPr>
          <p:cNvPr id="3074" name="Picture 2" descr="E:\Школа\Картинки\C-44 Sport\jpg\C44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9602" y="4453136"/>
            <a:ext cx="3204398" cy="2404864"/>
          </a:xfrm>
          <a:prstGeom prst="rect">
            <a:avLst/>
          </a:prstGeom>
          <a:noFill/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395536" y="3573016"/>
            <a:ext cx="69119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А сколько радости приносят победы на спортивных соревнованиях или в играх!!! </a:t>
            </a:r>
          </a:p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Это знает только тот, кто хотя бы раз испытал это чувство!!!</a:t>
            </a: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134901"/>
            <a:ext cx="8991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«Здоровье — это ещё не всё, но всё без здоровья — </a:t>
            </a:r>
          </a:p>
          <a:p>
            <a:pPr algn="ctr"/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это ничто»</a:t>
            </a:r>
            <a:r>
              <a: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</a:p>
          <a:p>
            <a:pPr algn="ctr"/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  <a:p>
            <a:pPr algn="ctr"/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  <a:p>
            <a:pPr algn="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Сократ</a:t>
            </a:r>
          </a:p>
        </p:txBody>
      </p:sp>
      <p:pic>
        <p:nvPicPr>
          <p:cNvPr id="3" name="Picture 6" descr="C:\Documents and Settings\Oberemok_TV\Local Settings\Temporary Internet Files\Content.IE5\4OZSZZZX\MCj043210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2736304" cy="267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5037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Цель</a:t>
            </a:r>
            <a:r>
              <a:rPr lang="ru-RU" dirty="0" smtClean="0">
                <a:latin typeface="Comic Sans MS" pitchFamily="66" charset="0"/>
              </a:rPr>
              <a:t> – выявить,   влияет ли спорт на наше здоровье.</a:t>
            </a:r>
          </a:p>
          <a:p>
            <a:pPr algn="just">
              <a:buNone/>
            </a:pPr>
            <a:endParaRPr lang="ru-RU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Задачи</a:t>
            </a:r>
            <a:r>
              <a:rPr lang="ru-RU" dirty="0" smtClean="0">
                <a:latin typeface="Comic Sans MS" pitchFamily="66" charset="0"/>
              </a:rPr>
              <a:t> исследования:</a:t>
            </a:r>
          </a:p>
          <a:p>
            <a:pPr lvl="0" algn="just"/>
            <a:r>
              <a:rPr lang="ru-RU" dirty="0" smtClean="0">
                <a:latin typeface="Comic Sans MS" pitchFamily="66" charset="0"/>
              </a:rPr>
              <a:t>изучить </a:t>
            </a:r>
            <a:r>
              <a:rPr lang="ru-RU" dirty="0">
                <a:latin typeface="Comic Sans MS" pitchFamily="66" charset="0"/>
              </a:rPr>
              <a:t>виды спорта;</a:t>
            </a:r>
          </a:p>
          <a:p>
            <a:pPr lvl="0" algn="just"/>
            <a:r>
              <a:rPr lang="ru-RU" dirty="0" smtClean="0">
                <a:latin typeface="Comic Sans MS" pitchFamily="66" charset="0"/>
              </a:rPr>
              <a:t>выявить </a:t>
            </a:r>
            <a:r>
              <a:rPr lang="ru-RU" dirty="0">
                <a:latin typeface="Comic Sans MS" pitchFamily="66" charset="0"/>
              </a:rPr>
              <a:t>детей, которые занимаются спортом в нашем </a:t>
            </a:r>
            <a:r>
              <a:rPr lang="ru-RU" dirty="0" smtClean="0">
                <a:latin typeface="Comic Sans MS" pitchFamily="66" charset="0"/>
              </a:rPr>
              <a:t>классе</a:t>
            </a:r>
          </a:p>
          <a:p>
            <a:pPr lvl="0" algn="just"/>
            <a:r>
              <a:rPr lang="ru-RU" dirty="0" smtClean="0">
                <a:latin typeface="Comic Sans MS" pitchFamily="66" charset="0"/>
              </a:rPr>
              <a:t>выявить часто болеющих детей.</a:t>
            </a:r>
          </a:p>
          <a:p>
            <a:pPr lvl="0" algn="just">
              <a:buNone/>
            </a:pPr>
            <a:endParaRPr lang="ru-RU" dirty="0" smtClean="0">
              <a:latin typeface="Comic Sans MS" pitchFamily="66" charset="0"/>
            </a:endParaRPr>
          </a:p>
          <a:p>
            <a:pPr lvl="0" algn="just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Гипотеза</a:t>
            </a:r>
            <a:r>
              <a:rPr lang="ru-RU" dirty="0" smtClean="0">
                <a:latin typeface="Comic Sans MS" pitchFamily="66" charset="0"/>
              </a:rPr>
              <a:t> – если занимаешься спортом, то не будешь  болеть.</a:t>
            </a:r>
            <a:endParaRPr lang="ru-RU" dirty="0">
              <a:latin typeface="Comic Sans MS" pitchFamily="66" charset="0"/>
            </a:endParaRPr>
          </a:p>
          <a:p>
            <a:pPr>
              <a:buNone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3124200" y="2209800"/>
            <a:ext cx="2971800" cy="1828800"/>
          </a:xfrm>
          <a:prstGeom prst="ellipse">
            <a:avLst/>
          </a:prstGeom>
          <a:gradFill rotWithShape="1">
            <a:gsLst>
              <a:gs pos="0">
                <a:srgbClr val="E69ACD"/>
              </a:gs>
              <a:gs pos="50000">
                <a:srgbClr val="FFFFFF"/>
              </a:gs>
              <a:gs pos="100000">
                <a:srgbClr val="E69ACD"/>
              </a:gs>
            </a:gsLst>
            <a:lin ang="5400000" scaled="1"/>
          </a:gradFill>
          <a:ln w="19050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660066"/>
                </a:solidFill>
                <a:latin typeface="Arial Narrow" pitchFamily="34" charset="0"/>
              </a:rPr>
              <a:t>Составляющие</a:t>
            </a:r>
          </a:p>
          <a:p>
            <a:pPr algn="ctr"/>
            <a:r>
              <a:rPr lang="ru-RU" b="1" dirty="0">
                <a:solidFill>
                  <a:srgbClr val="660066"/>
                </a:solidFill>
                <a:latin typeface="Arial Narrow" pitchFamily="34" charset="0"/>
              </a:rPr>
              <a:t>здорового</a:t>
            </a:r>
          </a:p>
          <a:p>
            <a:pPr algn="ctr"/>
            <a:r>
              <a:rPr lang="ru-RU" b="1" dirty="0">
                <a:solidFill>
                  <a:srgbClr val="660066"/>
                </a:solidFill>
                <a:latin typeface="Arial Narrow" pitchFamily="34" charset="0"/>
              </a:rPr>
              <a:t>образа</a:t>
            </a:r>
          </a:p>
          <a:p>
            <a:pPr algn="ctr"/>
            <a:r>
              <a:rPr lang="ru-RU" b="1" dirty="0">
                <a:solidFill>
                  <a:srgbClr val="660066"/>
                </a:solidFill>
                <a:latin typeface="Arial Narrow" pitchFamily="34" charset="0"/>
              </a:rPr>
              <a:t>жизни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52400" y="2209800"/>
            <a:ext cx="2438400" cy="685800"/>
          </a:xfrm>
          <a:prstGeom prst="rect">
            <a:avLst/>
          </a:prstGeom>
          <a:gradFill rotWithShape="1">
            <a:gsLst>
              <a:gs pos="0">
                <a:srgbClr val="E69ACD"/>
              </a:gs>
              <a:gs pos="50000">
                <a:srgbClr val="FFFFFF"/>
              </a:gs>
              <a:gs pos="100000">
                <a:srgbClr val="E69ACD"/>
              </a:gs>
            </a:gsLst>
            <a:lin ang="540000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660066"/>
                </a:solidFill>
                <a:latin typeface="Arial Narrow" pitchFamily="34" charset="0"/>
              </a:rPr>
              <a:t>окружающая среда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52400" y="3276600"/>
            <a:ext cx="2438400" cy="762000"/>
          </a:xfrm>
          <a:prstGeom prst="rect">
            <a:avLst/>
          </a:prstGeom>
          <a:gradFill rotWithShape="1">
            <a:gsLst>
              <a:gs pos="0">
                <a:srgbClr val="E69ACD"/>
              </a:gs>
              <a:gs pos="50000">
                <a:srgbClr val="FFFFFF"/>
              </a:gs>
              <a:gs pos="100000">
                <a:srgbClr val="E69ACD"/>
              </a:gs>
            </a:gsLst>
            <a:lin ang="540000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660066"/>
                </a:solidFill>
                <a:latin typeface="Arial Narrow" pitchFamily="34" charset="0"/>
              </a:rPr>
              <a:t>питание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5410200" y="838200"/>
            <a:ext cx="3429000" cy="838200"/>
          </a:xfrm>
          <a:prstGeom prst="rect">
            <a:avLst/>
          </a:prstGeom>
          <a:gradFill rotWithShape="1">
            <a:gsLst>
              <a:gs pos="0">
                <a:srgbClr val="E69ACD"/>
              </a:gs>
              <a:gs pos="50000">
                <a:srgbClr val="FFFFFF"/>
              </a:gs>
              <a:gs pos="100000">
                <a:srgbClr val="E69ACD"/>
              </a:gs>
            </a:gsLst>
            <a:lin ang="540000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660066"/>
                </a:solidFill>
                <a:latin typeface="Arial Narrow" pitchFamily="34" charset="0"/>
              </a:rPr>
              <a:t>физически активная жизнь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6400800" y="2057400"/>
            <a:ext cx="2438400" cy="762000"/>
          </a:xfrm>
          <a:prstGeom prst="rect">
            <a:avLst/>
          </a:prstGeom>
          <a:gradFill rotWithShape="1">
            <a:gsLst>
              <a:gs pos="0">
                <a:srgbClr val="E69ACD"/>
              </a:gs>
              <a:gs pos="50000">
                <a:srgbClr val="FFFFFF"/>
              </a:gs>
              <a:gs pos="100000">
                <a:srgbClr val="E69ACD"/>
              </a:gs>
            </a:gsLst>
            <a:lin ang="540000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660066"/>
                </a:solidFill>
                <a:latin typeface="Arial Narrow" pitchFamily="34" charset="0"/>
              </a:rPr>
              <a:t>гигиена организма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477000" y="3276600"/>
            <a:ext cx="2362200" cy="685800"/>
          </a:xfrm>
          <a:prstGeom prst="rect">
            <a:avLst/>
          </a:prstGeom>
          <a:gradFill rotWithShape="1">
            <a:gsLst>
              <a:gs pos="0">
                <a:srgbClr val="E69ACD"/>
              </a:gs>
              <a:gs pos="50000">
                <a:srgbClr val="FFFFFF"/>
              </a:gs>
              <a:gs pos="100000">
                <a:srgbClr val="E69ACD"/>
              </a:gs>
            </a:gsLst>
            <a:lin ang="540000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660066"/>
                </a:solidFill>
                <a:latin typeface="Arial Narrow" pitchFamily="34" charset="0"/>
              </a:rPr>
              <a:t>закаливание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52400" y="838200"/>
            <a:ext cx="3429000" cy="838200"/>
          </a:xfrm>
          <a:prstGeom prst="rect">
            <a:avLst/>
          </a:prstGeom>
          <a:gradFill rotWithShape="1">
            <a:gsLst>
              <a:gs pos="0">
                <a:srgbClr val="E69ACD"/>
              </a:gs>
              <a:gs pos="50000">
                <a:srgbClr val="FFFFFF"/>
              </a:gs>
              <a:gs pos="100000">
                <a:srgbClr val="E69ACD"/>
              </a:gs>
            </a:gsLst>
            <a:lin ang="540000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660066"/>
                </a:solidFill>
                <a:latin typeface="Arial Narrow" pitchFamily="34" charset="0"/>
              </a:rPr>
              <a:t>эмоциональное самочувствие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52400" y="4419600"/>
            <a:ext cx="3429000" cy="838200"/>
          </a:xfrm>
          <a:prstGeom prst="rect">
            <a:avLst/>
          </a:prstGeom>
          <a:gradFill rotWithShape="1">
            <a:gsLst>
              <a:gs pos="0">
                <a:srgbClr val="E69ACD"/>
              </a:gs>
              <a:gs pos="50000">
                <a:srgbClr val="FFFFFF"/>
              </a:gs>
              <a:gs pos="100000">
                <a:srgbClr val="E69ACD"/>
              </a:gs>
            </a:gsLst>
            <a:lin ang="540000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660066"/>
                </a:solidFill>
                <a:latin typeface="Arial Narrow" pitchFamily="34" charset="0"/>
              </a:rPr>
              <a:t>интеллектуальное  самочувствие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5867400" y="4419600"/>
            <a:ext cx="3048000" cy="838200"/>
          </a:xfrm>
          <a:prstGeom prst="rect">
            <a:avLst/>
          </a:prstGeom>
          <a:gradFill rotWithShape="1">
            <a:gsLst>
              <a:gs pos="0">
                <a:srgbClr val="E69ACD"/>
              </a:gs>
              <a:gs pos="50000">
                <a:srgbClr val="FFFFFF"/>
              </a:gs>
              <a:gs pos="100000">
                <a:srgbClr val="E69ACD"/>
              </a:gs>
            </a:gsLst>
            <a:lin ang="540000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660066"/>
                </a:solidFill>
                <a:latin typeface="Arial Narrow" pitchFamily="34" charset="0"/>
              </a:rPr>
              <a:t>духовное   самочувствие</a:t>
            </a: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H="1" flipV="1">
            <a:off x="2438400" y="2667000"/>
            <a:ext cx="1143000" cy="22860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>
            <a:off x="5486400" y="2514600"/>
            <a:ext cx="1066800" cy="38100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H="1">
            <a:off x="2362200" y="3352800"/>
            <a:ext cx="1219200" cy="38100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H="1" flipV="1">
            <a:off x="5562600" y="3352800"/>
            <a:ext cx="990600" cy="22860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H="1">
            <a:off x="3352800" y="3810000"/>
            <a:ext cx="762000" cy="76200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5181600" y="3810000"/>
            <a:ext cx="838200" cy="76200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3200400" y="1600200"/>
            <a:ext cx="990600" cy="83820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 flipH="1">
            <a:off x="4953000" y="1524000"/>
            <a:ext cx="762000" cy="91440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4" grpId="0" animBg="1"/>
      <p:bldP spid="7185" grpId="0" animBg="1"/>
      <p:bldP spid="7186" grpId="0" animBg="1"/>
      <p:bldP spid="7187" grpId="0" animBg="1"/>
      <p:bldP spid="7188" grpId="0" animBg="1"/>
      <p:bldP spid="7189" grpId="0" animBg="1"/>
      <p:bldP spid="7190" grpId="0" animBg="1"/>
      <p:bldP spid="71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1700808"/>
            <a:ext cx="3044304" cy="136815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спорта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940152" y="1772816"/>
            <a:ext cx="1584424" cy="1511300"/>
          </a:xfrm>
        </p:spPr>
        <p:txBody>
          <a:bodyPr>
            <a:normAutofit/>
          </a:bodyPr>
          <a:lstStyle/>
          <a:p>
            <a:pPr marL="0" lvl="2" indent="-4572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Бадминтон</a:t>
            </a:r>
          </a:p>
          <a:p>
            <a:pPr marL="0" lvl="2" indent="-4572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Теннис</a:t>
            </a:r>
          </a:p>
          <a:p>
            <a:pPr marL="0" lvl="2" indent="-4572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Боулинг</a:t>
            </a:r>
          </a:p>
          <a:p>
            <a:pPr marL="990600" lvl="1" indent="-5334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ru-RU" sz="18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1371600" lvl="2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8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411760" y="4437112"/>
            <a:ext cx="1944216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2"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Бокс</a:t>
            </a:r>
          </a:p>
          <a:p>
            <a:pPr marL="0" lvl="2"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Фехтование</a:t>
            </a:r>
          </a:p>
          <a:p>
            <a:pPr marL="0" lvl="2"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Айкидо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lvl="2">
              <a:defRPr/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Вольная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борьба</a:t>
            </a:r>
          </a:p>
          <a:p>
            <a:pPr marL="0" lvl="2"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Самбо</a:t>
            </a:r>
          </a:p>
          <a:p>
            <a:pPr marL="0" lvl="2">
              <a:defRPr/>
            </a:pP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Сумо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Tx/>
              <a:buChar char="•"/>
              <a:defRPr/>
            </a:pP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Tx/>
              <a:buChar char="•"/>
              <a:defRPr/>
            </a:pP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8" name="Picture 7" descr="C:\Documents and Settings\Oberemok_TV\Local Settings\Temporary Internet Files\Content.IE5\ZLHKP684\MCj043008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908720"/>
            <a:ext cx="1427163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 descr="C:\Documents and Settings\Oberemok_TV\Local Settings\Temporary Internet Files\Content.IE5\3QV515HS\MCj043007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229200"/>
            <a:ext cx="1071563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24128" y="3212976"/>
            <a:ext cx="2232248" cy="9361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 algn="ctr">
              <a:buSzPct val="100000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Командные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3356992"/>
            <a:ext cx="2232248" cy="9361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Единоборства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692696"/>
            <a:ext cx="2232248" cy="9361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 algn="ctr">
              <a:buSzPct val="100000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Индивидуальные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908720"/>
            <a:ext cx="2232248" cy="9361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 algn="ctr">
              <a:buSzPct val="100000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Циклические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988840"/>
            <a:ext cx="2016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ru-RU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Бег на коньках</a:t>
            </a:r>
          </a:p>
          <a:p>
            <a:pPr marL="0" lvl="2">
              <a:defRPr/>
            </a:pPr>
            <a:r>
              <a:rPr lang="ru-RU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Велоспорт</a:t>
            </a:r>
          </a:p>
          <a:p>
            <a:pPr marL="0" lvl="2">
              <a:defRPr/>
            </a:pPr>
            <a:r>
              <a:rPr lang="ru-RU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Легкая атлетика</a:t>
            </a:r>
          </a:p>
          <a:p>
            <a:pPr marL="0" lvl="2">
              <a:defRPr/>
            </a:pPr>
            <a:r>
              <a:rPr lang="ru-RU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Биатлон</a:t>
            </a:r>
          </a:p>
          <a:p>
            <a:pPr marL="0" lvl="2">
              <a:defRPr/>
            </a:pPr>
            <a:r>
              <a:rPr lang="ru-RU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Плавание</a:t>
            </a:r>
          </a:p>
          <a:p>
            <a:pPr marL="0" lvl="2">
              <a:defRPr/>
            </a:pPr>
            <a:r>
              <a:rPr lang="ru-RU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Лыжные гонки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516216" y="4221088"/>
            <a:ext cx="1368152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Баскетбол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Лапта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Бейсбол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Футбол 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Хоккей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Регби 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Волейбол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</a:endParaRPr>
          </a:p>
        </p:txBody>
      </p:sp>
      <p:pic>
        <p:nvPicPr>
          <p:cNvPr id="16" name="Picture 7" descr="C:\Documents and Settings\Oberemok_TV\Local Settings\Temporary Internet Files\Content.IE5\3QV515HS\MCj043369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581128"/>
            <a:ext cx="178752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Анкета	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340768"/>
            <a:ext cx="6851104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latin typeface="Bookman Old Style" pitchFamily="18" charset="0"/>
              </a:rPr>
              <a:t>Какие виды спорта ты знаешь?</a:t>
            </a:r>
          </a:p>
          <a:p>
            <a:pPr marL="514350" indent="-514350">
              <a:buFont typeface="+mj-lt"/>
              <a:buAutoNum type="arabicPeriod"/>
            </a:pPr>
            <a:endParaRPr lang="ru-RU" sz="2000" b="1" dirty="0" smtClean="0">
              <a:latin typeface="Bookman Old Style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latin typeface="Bookman Old Style" pitchFamily="18" charset="0"/>
              </a:rPr>
              <a:t>Какие виды спорта тебе нравятся?</a:t>
            </a:r>
          </a:p>
          <a:p>
            <a:pPr marL="514350" indent="-514350">
              <a:buFont typeface="+mj-lt"/>
              <a:buAutoNum type="arabicPeriod"/>
            </a:pPr>
            <a:endParaRPr lang="ru-RU" sz="2000" b="1" dirty="0" smtClean="0">
              <a:latin typeface="Bookman Old Style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latin typeface="Bookman Old Style" pitchFamily="18" charset="0"/>
              </a:rPr>
              <a:t>Каким видом спорта ты занимаешься?</a:t>
            </a:r>
          </a:p>
          <a:p>
            <a:pPr marL="514350" indent="-514350">
              <a:buFont typeface="+mj-lt"/>
              <a:buAutoNum type="arabicPeriod"/>
            </a:pPr>
            <a:endParaRPr lang="ru-RU" sz="2000" b="1" dirty="0" smtClean="0">
              <a:latin typeface="Bookman Old Style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latin typeface="Bookman Old Style" pitchFamily="18" charset="0"/>
              </a:rPr>
              <a:t>Часто ли ты  болеешь?</a:t>
            </a:r>
          </a:p>
          <a:p>
            <a:pPr marL="514350" indent="-514350">
              <a:buFont typeface="+mj-lt"/>
              <a:buAutoNum type="arabicPeriod"/>
            </a:pPr>
            <a:endParaRPr lang="ru-RU" sz="2000" b="1" dirty="0" smtClean="0">
              <a:latin typeface="Bookman Old Style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latin typeface="Bookman Old Style" pitchFamily="18" charset="0"/>
              </a:rPr>
              <a:t>Есть ли у тебя какие–нибудь хронические  заболевания?</a:t>
            </a:r>
          </a:p>
          <a:p>
            <a:pPr marL="514350" indent="-514350">
              <a:buFont typeface="+mj-lt"/>
              <a:buAutoNum type="arabicPeriod"/>
            </a:pPr>
            <a:endParaRPr lang="ru-RU" sz="2000" b="1" dirty="0" smtClean="0">
              <a:latin typeface="Bookman Old Style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latin typeface="Bookman Old Style" pitchFamily="18" charset="0"/>
              </a:rPr>
              <a:t>На какие оценки ты учишься?</a:t>
            </a:r>
          </a:p>
          <a:p>
            <a:pPr marL="514350" indent="-514350">
              <a:buFont typeface="+mj-lt"/>
              <a:buAutoNum type="arabicPeriod"/>
            </a:pP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1026" name="Picture 2" descr="E:\Школа\Картинки\Рисунок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60648"/>
            <a:ext cx="1676400" cy="1838325"/>
          </a:xfrm>
          <a:prstGeom prst="rect">
            <a:avLst/>
          </a:prstGeom>
          <a:noFill/>
        </p:spPr>
      </p:pic>
      <p:pic>
        <p:nvPicPr>
          <p:cNvPr id="5" name="Picture 2" descr="E:\Школа\Картинки\Рисунок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157192"/>
            <a:ext cx="1182687" cy="11382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57232"/>
            <a:ext cx="6098450" cy="2355744"/>
          </a:xfrm>
        </p:spPr>
        <p:txBody>
          <a:bodyPr>
            <a:prstTxWarp prst="textInflate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спорта,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которыми занимаются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  одноклассники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 descr="000803_1069_5353_vn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429000"/>
            <a:ext cx="2909894" cy="3071191"/>
          </a:xfrm>
          <a:prstGeom prst="rect">
            <a:avLst/>
          </a:prstGeom>
          <a:noFill/>
        </p:spPr>
      </p:pic>
      <p:pic>
        <p:nvPicPr>
          <p:cNvPr id="7" name="Picture 5" descr="000803_1055_5912_vn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496"/>
            <a:ext cx="2086714" cy="36830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55165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b="1" dirty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ПЛАВАНИЕ</a:t>
            </a:r>
          </a:p>
        </p:txBody>
      </p:sp>
      <p:pic>
        <p:nvPicPr>
          <p:cNvPr id="37894" name="Picture 6" descr="плаван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332656"/>
            <a:ext cx="7272337" cy="5184775"/>
          </a:xfrm>
          <a:noFill/>
          <a:ln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5516563"/>
            <a:ext cx="8229600" cy="1143000"/>
          </a:xfrm>
        </p:spPr>
        <p:txBody>
          <a:bodyPr/>
          <a:lstStyle/>
          <a:p>
            <a:r>
              <a:rPr lang="ru-RU" sz="6000" b="1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ЛЁГКАЯ АТЛЕТИКА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75724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4-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4-2</Template>
  <TotalTime>188</TotalTime>
  <Words>305</Words>
  <Application>Microsoft Office PowerPoint</Application>
  <PresentationFormat>Экран (4:3)</PresentationFormat>
  <Paragraphs>108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4-2</vt:lpstr>
      <vt:lpstr>Поток</vt:lpstr>
      <vt:lpstr>Зачем нам спорт?</vt:lpstr>
      <vt:lpstr>Слайд 2</vt:lpstr>
      <vt:lpstr>Слайд 3</vt:lpstr>
      <vt:lpstr>Слайд 4</vt:lpstr>
      <vt:lpstr>Виды  спорта</vt:lpstr>
      <vt:lpstr>Анкета </vt:lpstr>
      <vt:lpstr>Виды спорта,  которыми занимаются  наши  одноклассники</vt:lpstr>
      <vt:lpstr>ПЛАВАНИЕ</vt:lpstr>
      <vt:lpstr>ЛЁГКАЯ АТЛЕТИКА</vt:lpstr>
      <vt:lpstr>ХОККЕЙ</vt:lpstr>
      <vt:lpstr>ФУТБОЛ</vt:lpstr>
      <vt:lpstr>ФИГУРНОЕ КАТАНИЕ</vt:lpstr>
      <vt:lpstr>ГИМНАСТИКА</vt:lpstr>
      <vt:lpstr>Слайд 14</vt:lpstr>
      <vt:lpstr>Результаты анкетирования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 </dc:title>
  <dc:creator>555</dc:creator>
  <cp:lastModifiedBy>Your User Name</cp:lastModifiedBy>
  <cp:revision>23</cp:revision>
  <dcterms:created xsi:type="dcterms:W3CDTF">2011-02-20T08:21:26Z</dcterms:created>
  <dcterms:modified xsi:type="dcterms:W3CDTF">2011-02-20T16:48:40Z</dcterms:modified>
</cp:coreProperties>
</file>